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31"/>
  </p:notesMasterIdLst>
  <p:sldIdLst>
    <p:sldId id="256" r:id="rId2"/>
    <p:sldId id="295" r:id="rId3"/>
    <p:sldId id="257" r:id="rId4"/>
    <p:sldId id="338" r:id="rId5"/>
    <p:sldId id="341" r:id="rId6"/>
    <p:sldId id="342" r:id="rId7"/>
    <p:sldId id="324" r:id="rId8"/>
    <p:sldId id="301" r:id="rId9"/>
    <p:sldId id="321" r:id="rId10"/>
    <p:sldId id="325" r:id="rId11"/>
    <p:sldId id="318" r:id="rId12"/>
    <p:sldId id="319" r:id="rId13"/>
    <p:sldId id="302" r:id="rId14"/>
    <p:sldId id="326" r:id="rId15"/>
    <p:sldId id="343" r:id="rId16"/>
    <p:sldId id="344" r:id="rId17"/>
    <p:sldId id="345" r:id="rId18"/>
    <p:sldId id="346" r:id="rId19"/>
    <p:sldId id="347" r:id="rId20"/>
    <p:sldId id="348" r:id="rId21"/>
    <p:sldId id="327" r:id="rId22"/>
    <p:sldId id="350" r:id="rId23"/>
    <p:sldId id="356" r:id="rId24"/>
    <p:sldId id="354" r:id="rId25"/>
    <p:sldId id="355" r:id="rId26"/>
    <p:sldId id="357" r:id="rId27"/>
    <p:sldId id="351" r:id="rId28"/>
    <p:sldId id="352" r:id="rId29"/>
    <p:sldId id="353" r:id="rId3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25" autoAdjust="0"/>
  </p:normalViewPr>
  <p:slideViewPr>
    <p:cSldViewPr>
      <p:cViewPr>
        <p:scale>
          <a:sx n="121" d="100"/>
          <a:sy n="121" d="100"/>
        </p:scale>
        <p:origin x="-6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Administrator:Dropbox:Center%20for%20Health%20Security:Red%20Line%20Project:Delphi%20Round%202%20Data%20for%20ST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strRef>
              <c:f>Sheet4!$I$1:$O$1</c:f>
              <c:strCache>
                <c:ptCount val="7"/>
                <c:pt idx="0">
                  <c:v>Non spore-forming bacteria</c:v>
                </c:pt>
                <c:pt idx="1">
                  <c:v>Spore-forming bacteria</c:v>
                </c:pt>
                <c:pt idx="2">
                  <c:v>Viruses</c:v>
                </c:pt>
                <c:pt idx="3">
                  <c:v>Biological toxins</c:v>
                </c:pt>
                <c:pt idx="4">
                  <c:v>Prions</c:v>
                </c:pt>
                <c:pt idx="5">
                  <c:v>Fungi</c:v>
                </c:pt>
                <c:pt idx="6">
                  <c:v>Synthetic pathogens</c:v>
                </c:pt>
              </c:strCache>
            </c:strRef>
          </c:cat>
          <c:val>
            <c:numRef>
              <c:f>Sheet4!$I$7:$O$7</c:f>
              <c:numCache>
                <c:formatCode>General</c:formatCode>
                <c:ptCount val="7"/>
                <c:pt idx="0">
                  <c:v>4.0</c:v>
                </c:pt>
                <c:pt idx="1">
                  <c:v>4.0</c:v>
                </c:pt>
                <c:pt idx="2">
                  <c:v>3.25</c:v>
                </c:pt>
                <c:pt idx="3">
                  <c:v>6.0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</c:numCache>
            </c:numRef>
          </c:val>
        </c:ser>
        <c:ser>
          <c:idx val="1"/>
          <c:order val="1"/>
          <c:spPr>
            <a:noFill/>
            <a:ln w="19050" cmpd="sng"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Sheet4!$I$11:$O$11</c:f>
                <c:numCache>
                  <c:formatCode>General</c:formatCode>
                  <c:ptCount val="7"/>
                  <c:pt idx="0">
                    <c:v>4.0</c:v>
                  </c:pt>
                  <c:pt idx="1">
                    <c:v>3.0</c:v>
                  </c:pt>
                  <c:pt idx="2">
                    <c:v>5.0</c:v>
                  </c:pt>
                  <c:pt idx="3">
                    <c:v>2.0</c:v>
                  </c:pt>
                  <c:pt idx="4">
                    <c:v>7.0</c:v>
                  </c:pt>
                  <c:pt idx="5">
                    <c:v>5.0</c:v>
                  </c:pt>
                  <c:pt idx="6">
                    <c:v>8.0</c:v>
                  </c:pt>
                </c:numCache>
              </c:numRef>
            </c:plus>
            <c:minus>
              <c:numRef>
                <c:f>Sheet4!$I$10:$O$10</c:f>
                <c:numCache>
                  <c:formatCode>General</c:formatCode>
                  <c:ptCount val="7"/>
                  <c:pt idx="0">
                    <c:v>5.0</c:v>
                  </c:pt>
                  <c:pt idx="1">
                    <c:v>6.0</c:v>
                  </c:pt>
                  <c:pt idx="2">
                    <c:v>4.0</c:v>
                  </c:pt>
                  <c:pt idx="3">
                    <c:v>7.0</c:v>
                  </c:pt>
                  <c:pt idx="4">
                    <c:v>0.0</c:v>
                  </c:pt>
                  <c:pt idx="5">
                    <c:v>1.0</c:v>
                  </c:pt>
                  <c:pt idx="6">
                    <c:v>1.0</c:v>
                  </c:pt>
                </c:numCache>
              </c:numRef>
            </c:minus>
            <c:spPr>
              <a:ln w="19050" cmpd="sng"/>
            </c:spPr>
          </c:errBars>
          <c:cat>
            <c:strRef>
              <c:f>Sheet4!$I$1:$O$1</c:f>
              <c:strCache>
                <c:ptCount val="7"/>
                <c:pt idx="0">
                  <c:v>Non spore-forming bacteria</c:v>
                </c:pt>
                <c:pt idx="1">
                  <c:v>Spore-forming bacteria</c:v>
                </c:pt>
                <c:pt idx="2">
                  <c:v>Viruses</c:v>
                </c:pt>
                <c:pt idx="3">
                  <c:v>Biological toxins</c:v>
                </c:pt>
                <c:pt idx="4">
                  <c:v>Prions</c:v>
                </c:pt>
                <c:pt idx="5">
                  <c:v>Fungi</c:v>
                </c:pt>
                <c:pt idx="6">
                  <c:v>Synthetic pathogens</c:v>
                </c:pt>
              </c:strCache>
            </c:strRef>
          </c:cat>
          <c:val>
            <c:numRef>
              <c:f>Sheet4!$I$8:$O$8</c:f>
              <c:numCache>
                <c:formatCode>General</c:formatCode>
                <c:ptCount val="7"/>
                <c:pt idx="0">
                  <c:v>2.0</c:v>
                </c:pt>
                <c:pt idx="1">
                  <c:v>3.0</c:v>
                </c:pt>
                <c:pt idx="2">
                  <c:v>1.75</c:v>
                </c:pt>
                <c:pt idx="3">
                  <c:v>2.0</c:v>
                </c:pt>
                <c:pt idx="4">
                  <c:v>0.0</c:v>
                </c:pt>
                <c:pt idx="5">
                  <c:v>1.0</c:v>
                </c:pt>
                <c:pt idx="6">
                  <c:v>0.0</c:v>
                </c:pt>
              </c:numCache>
            </c:numRef>
          </c:val>
        </c:ser>
        <c:ser>
          <c:idx val="2"/>
          <c:order val="2"/>
          <c:spPr>
            <a:solidFill>
              <a:srgbClr val="FFFFFF"/>
            </a:solidFill>
            <a:ln w="19050" cmpd="sng">
              <a:solidFill>
                <a:schemeClr val="tx1"/>
              </a:solidFill>
            </a:ln>
          </c:spPr>
          <c:invertIfNegative val="0"/>
          <c:cat>
            <c:strRef>
              <c:f>Sheet4!$I$1:$O$1</c:f>
              <c:strCache>
                <c:ptCount val="7"/>
                <c:pt idx="0">
                  <c:v>Non spore-forming bacteria</c:v>
                </c:pt>
                <c:pt idx="1">
                  <c:v>Spore-forming bacteria</c:v>
                </c:pt>
                <c:pt idx="2">
                  <c:v>Viruses</c:v>
                </c:pt>
                <c:pt idx="3">
                  <c:v>Biological toxins</c:v>
                </c:pt>
                <c:pt idx="4">
                  <c:v>Prions</c:v>
                </c:pt>
                <c:pt idx="5">
                  <c:v>Fungi</c:v>
                </c:pt>
                <c:pt idx="6">
                  <c:v>Synthetic pathogens</c:v>
                </c:pt>
              </c:strCache>
            </c:strRef>
          </c:cat>
          <c:val>
            <c:numRef>
              <c:f>Sheet4!$I$9:$O$9</c:f>
              <c:numCache>
                <c:formatCode>General</c:formatCode>
                <c:ptCount val="7"/>
                <c:pt idx="0">
                  <c:v>2.0</c:v>
                </c:pt>
                <c:pt idx="1">
                  <c:v>1.0</c:v>
                </c:pt>
                <c:pt idx="2">
                  <c:v>2.0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5947576"/>
        <c:axId val="-2133235096"/>
      </c:barChart>
      <c:catAx>
        <c:axId val="-2135947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Helvetica"/>
                <a:cs typeface="Helvetica"/>
              </a:defRPr>
            </a:pPr>
            <a:endParaRPr lang="en-US"/>
          </a:p>
        </c:txPr>
        <c:crossAx val="-2133235096"/>
        <c:crosses val="autoZero"/>
        <c:auto val="1"/>
        <c:lblAlgn val="ctr"/>
        <c:lblOffset val="100"/>
        <c:noMultiLvlLbl val="0"/>
      </c:catAx>
      <c:valAx>
        <c:axId val="-2133235096"/>
        <c:scaling>
          <c:orientation val="minMax"/>
          <c:max val="1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Helvetica"/>
                    <a:cs typeface="Helvetica"/>
                  </a:defRPr>
                </a:pPr>
                <a:r>
                  <a:rPr lang="en-US" sz="1200">
                    <a:latin typeface="Helvetica"/>
                    <a:cs typeface="Helvetica"/>
                  </a:rPr>
                  <a:t>Likelihood</a:t>
                </a:r>
                <a:r>
                  <a:rPr lang="en-US" sz="1200" baseline="0">
                    <a:latin typeface="Helvetica"/>
                    <a:cs typeface="Helvetica"/>
                  </a:rPr>
                  <a:t> of agent use in a biological attack</a:t>
                </a:r>
                <a:endParaRPr lang="en-US" sz="1200">
                  <a:latin typeface="Helvetica"/>
                  <a:cs typeface="Helvetica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59475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2DC00CE-18A1-4683-9EDD-F5DE1E3FD8B1}" type="datetimeFigureOut">
              <a:rPr lang="en-US" smtClean="0"/>
              <a:t>3/30/16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039DEEB-BDB6-443D-9CE1-774D5A35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3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8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27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32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diseases</a:t>
            </a:r>
          </a:p>
          <a:p>
            <a:r>
              <a:rPr lang="en-US" dirty="0" smtClean="0"/>
              <a:t>Any</a:t>
            </a:r>
            <a:r>
              <a:rPr lang="en-US" baseline="0" dirty="0" smtClean="0"/>
              <a:t> reports of outbreaks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36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85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approach, fully quantitative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13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24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96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13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21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02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48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12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90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46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Series of foreign</a:t>
            </a:r>
            <a:r>
              <a:rPr lang="en-US" baseline="0" dirty="0" smtClean="0"/>
              <a:t> medical teams</a:t>
            </a:r>
          </a:p>
          <a:p>
            <a:r>
              <a:rPr lang="en-US" baseline="0" dirty="0" smtClean="0"/>
              <a:t>Saudi and UAE are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21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27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56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69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18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16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0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DEEB-BDB6-443D-9CE1-774D5A35CC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ooter Placeholder 4"/>
          <p:cNvSpPr txBox="1">
            <a:spLocks/>
          </p:cNvSpPr>
          <p:nvPr userDrawn="1"/>
        </p:nvSpPr>
        <p:spPr>
          <a:xfrm>
            <a:off x="381000" y="6453971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5C09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UPMC Center for Health Security</a:t>
            </a:r>
          </a:p>
          <a:p>
            <a:endParaRPr lang="en-US" sz="1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381000" y="6453971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5C09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UPMC Center for Health Security</a:t>
            </a:r>
          </a:p>
          <a:p>
            <a:endParaRPr lang="en-US" sz="1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381000" y="6453971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5C09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UPMC Center for Health Security</a:t>
            </a:r>
          </a:p>
          <a:p>
            <a:endParaRPr lang="en-US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381000" y="6453971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5C09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UPMC Center for Health Security</a:t>
            </a:r>
          </a:p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hyperlink" Target="http://www.upmchealthsecurity.org/our-work/publications/2011/everywhere-you-look-select-agent-pathogen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cid:image001.jpg@01CF3229.1B5BC24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boddiecr@upmc.edu" TargetMode="External"/><Relationship Id="rId4" Type="http://schemas.openxmlformats.org/officeDocument/2006/relationships/hyperlink" Target="http://www.upmchealthsecurity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Biological </a:t>
            </a:r>
            <a:r>
              <a:rPr lang="en-US" dirty="0" smtClean="0">
                <a:latin typeface="Calibri" panose="020F0502020204030204" pitchFamily="34" charset="0"/>
              </a:rPr>
              <a:t>Risk Assessment, Preparedness, and Response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Crystal Boddie, MPH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Senior Associate, UPMC Center for Health Security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Is Difficult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nuclear non-proliferation, locking down loose nuclear material is a primary approach to prevention</a:t>
            </a:r>
          </a:p>
          <a:p>
            <a:r>
              <a:rPr lang="en-US" dirty="0" smtClean="0"/>
              <a:t>Biological agents are not as possible to lock down</a:t>
            </a:r>
          </a:p>
          <a:p>
            <a:pPr lvl="1"/>
            <a:r>
              <a:rPr lang="en-US" dirty="0" smtClean="0"/>
              <a:t>Biological agents exist in nature all over the world</a:t>
            </a:r>
          </a:p>
          <a:p>
            <a:pPr lvl="1"/>
            <a:r>
              <a:rPr lang="en-US" dirty="0" smtClean="0"/>
              <a:t>Agents of concern exist in laboratories everywhere</a:t>
            </a:r>
          </a:p>
          <a:p>
            <a:pPr lvl="1"/>
            <a:r>
              <a:rPr lang="en-US" dirty="0" smtClean="0"/>
              <a:t>Industrial uses of biology are ubiquitous</a:t>
            </a:r>
          </a:p>
          <a:p>
            <a:r>
              <a:rPr lang="en-US" dirty="0" smtClean="0"/>
              <a:t>Other approaches </a:t>
            </a:r>
            <a:r>
              <a:rPr lang="en-US" dirty="0" smtClean="0"/>
              <a:t>to risk reduction are </a:t>
            </a:r>
            <a:r>
              <a:rPr lang="en-US" dirty="0" smtClean="0"/>
              <a:t>just as important</a:t>
            </a:r>
          </a:p>
          <a:p>
            <a:pPr lvl="1"/>
            <a:r>
              <a:rPr lang="en-US" dirty="0" smtClean="0"/>
              <a:t>Preparedness and response</a:t>
            </a:r>
          </a:p>
          <a:p>
            <a:pPr lvl="1"/>
            <a:r>
              <a:rPr lang="en-US" dirty="0" smtClean="0"/>
              <a:t>Bio-scientist engagement</a:t>
            </a:r>
          </a:p>
          <a:p>
            <a:pPr lvl="1"/>
            <a:r>
              <a:rPr lang="en-US" dirty="0" smtClean="0"/>
              <a:t>International standards and guidelines for biosafety and security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7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Agents Everywhere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As part of its Select Agent Program, the </a:t>
            </a:r>
            <a:r>
              <a:rPr lang="en-US" dirty="0" smtClean="0"/>
              <a:t>US Government </a:t>
            </a:r>
            <a:r>
              <a:rPr lang="en-US" dirty="0"/>
              <a:t>regulates 80+ pathogens, imposing strict controls on access by U.S. researchers and laboratories.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the same time, almost all of these pathogens are found in nature and cause disease outbreaks with some regularity.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demonstrate that, </a:t>
            </a:r>
            <a:r>
              <a:rPr lang="en-US" dirty="0" smtClean="0"/>
              <a:t>we mapped </a:t>
            </a:r>
            <a:r>
              <a:rPr lang="en-US" dirty="0"/>
              <a:t>outbreaks of disease caused by select agent pathogens worldwide in the 22-month period between January 1, 2009, and October 31,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1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Agents Everywhere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1457486"/>
            <a:ext cx="7805499" cy="5019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0" y="1371600"/>
            <a:ext cx="2743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 panose="020F0302020204030204" pitchFamily="34" charset="0"/>
              </a:rPr>
              <a:t>Natural Disease Outbreaks Caused by Select Agent Pathogens.                           </a:t>
            </a:r>
            <a:r>
              <a:rPr lang="en-US" sz="1200" dirty="0" smtClean="0">
                <a:latin typeface="Calibri Light" panose="020F0302020204030204" pitchFamily="34" charset="0"/>
              </a:rPr>
              <a:t>January 1, 2009-October 31, 2010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6101369"/>
            <a:ext cx="1600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6409146"/>
            <a:ext cx="42428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 Light" panose="020F0302020204030204" pitchFamily="34" charset="0"/>
                <a:hlinkClick r:id="rId4"/>
              </a:rPr>
              <a:t>http://</a:t>
            </a:r>
            <a:r>
              <a:rPr lang="en-US" sz="1050" dirty="0" smtClean="0">
                <a:latin typeface="Calibri Light" panose="020F0302020204030204" pitchFamily="34" charset="0"/>
                <a:hlinkClick r:id="rId4"/>
              </a:rPr>
              <a:t>www.upmchealthsecurity.org/our-work/publications/2011/everywhere-you-look-select-agent-pathogens</a:t>
            </a:r>
            <a:r>
              <a:rPr lang="en-US" sz="1050" dirty="0" smtClean="0">
                <a:latin typeface="Calibri Light" panose="020F0302020204030204" pitchFamily="34" charset="0"/>
              </a:rPr>
              <a:t> </a:t>
            </a:r>
            <a:endParaRPr lang="en-US" sz="105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67200" cy="48737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Risk assessment is necessary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To help us better understand the likelihood and consequences of threats we face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To aid in prioritizing limited resources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To help in planning for response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Risk </a:t>
            </a:r>
            <a:r>
              <a:rPr lang="en-US" dirty="0"/>
              <a:t>assessment can be accomplished in different ways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Probabilistic methodology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Expert judgment-</a:t>
            </a:r>
            <a:r>
              <a:rPr lang="en-US" dirty="0"/>
              <a:t>based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Mixed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5" descr="http://www.skybrary.aero/images/thumb/FAA_RA_Sample.JPG/400px-FAA_RA_S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886200" cy="24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2590800" cy="238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40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Quantitative Risk Assessment Methodology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/>
              <a:t>Risk is a function of Probability/Likelihood of event occurrence (Threat x Vulnerability) and Consequences of an event (represented by illnesses, fatalities, and economic consequences)</a:t>
            </a:r>
          </a:p>
          <a:p>
            <a:endParaRPr lang="en-US" altLang="en-US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0667"/>
            <a:ext cx="7671816" cy="314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39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Semi-Quantitative Approach to Assessing the Bioweapons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7467600" cy="4492752"/>
          </a:xfrm>
        </p:spPr>
        <p:txBody>
          <a:bodyPr/>
          <a:lstStyle/>
          <a:p>
            <a:r>
              <a:rPr lang="en-US" altLang="en-US" sz="2800" dirty="0"/>
              <a:t>In assessing the threat posed by biological weapons use we often rely on expert opinion</a:t>
            </a:r>
          </a:p>
          <a:p>
            <a:pPr lvl="1"/>
            <a:r>
              <a:rPr lang="en-US" altLang="en-US" sz="2400" dirty="0"/>
              <a:t>There are few historical examples</a:t>
            </a:r>
          </a:p>
          <a:p>
            <a:r>
              <a:rPr lang="en-US" altLang="en-US" sz="2800" dirty="0" smtClean="0"/>
              <a:t>We </a:t>
            </a:r>
            <a:r>
              <a:rPr lang="en-US" altLang="en-US" sz="2800" dirty="0"/>
              <a:t>were interested in assessing how US experts define the threat</a:t>
            </a:r>
          </a:p>
          <a:p>
            <a:pPr lvl="1"/>
            <a:r>
              <a:rPr lang="en-US" altLang="en-US" sz="2400" dirty="0"/>
              <a:t>We conducted a modified Delphi study</a:t>
            </a:r>
          </a:p>
          <a:p>
            <a:pPr lvl="1"/>
            <a:r>
              <a:rPr lang="en-US" altLang="en-US" sz="2400" dirty="0"/>
              <a:t>And found that there is large disagreement among US experts about the threat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9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5105400"/>
            <a:ext cx="7277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990600"/>
            <a:ext cx="8048625" cy="37814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79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About the Study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2800" dirty="0"/>
              <a:t>Modified Delphi Study</a:t>
            </a:r>
          </a:p>
          <a:p>
            <a:pPr lvl="1"/>
            <a:r>
              <a:rPr lang="en-US" altLang="en-US" sz="2400" dirty="0"/>
              <a:t>59 experts at the nexus of biology and security</a:t>
            </a:r>
          </a:p>
          <a:p>
            <a:pPr lvl="2"/>
            <a:r>
              <a:rPr lang="en-US" altLang="en-US" sz="2000" dirty="0"/>
              <a:t>In biological science, biodefense, biosecurity, biosafety, national security, public health, veterinary medicine, nonproliferation, defense, counterterrorism, international security policy</a:t>
            </a:r>
          </a:p>
          <a:p>
            <a:pPr lvl="1"/>
            <a:r>
              <a:rPr lang="en-US" altLang="en-US" sz="2400" dirty="0"/>
              <a:t>2 Rounds of a Delphi Survey</a:t>
            </a:r>
          </a:p>
          <a:p>
            <a:pPr lvl="2"/>
            <a:r>
              <a:rPr lang="en-US" altLang="en-US" sz="2000" dirty="0"/>
              <a:t>Focused on obtaining collective expert opinion, but avoiding “groupthink,” </a:t>
            </a:r>
          </a:p>
          <a:p>
            <a:pPr lvl="2"/>
            <a:r>
              <a:rPr lang="en-US" altLang="en-US" sz="2000" dirty="0"/>
              <a:t>Preserves the anonymity of participant inputs</a:t>
            </a:r>
          </a:p>
          <a:p>
            <a:pPr lvl="2"/>
            <a:r>
              <a:rPr lang="en-US" altLang="en-US" sz="2000" dirty="0"/>
              <a:t>Iterated response and feedback</a:t>
            </a:r>
          </a:p>
          <a:p>
            <a:pPr lvl="2"/>
            <a:r>
              <a:rPr lang="en-US" altLang="en-US" sz="2000" dirty="0"/>
              <a:t>Statistical aggregation of expert judgments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2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998966"/>
              </p:ext>
            </p:extLst>
          </p:nvPr>
        </p:nvGraphicFramePr>
        <p:xfrm>
          <a:off x="457200" y="1371600"/>
          <a:ext cx="7726363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4" imgW="9003048" imgH="6113783" progId="Excel.Chart.8">
                  <p:embed/>
                </p:oleObj>
              </mc:Choice>
              <mc:Fallback>
                <p:oleObj r:id="rId4" imgW="9003048" imgH="611378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7726363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2462" y="381000"/>
            <a:ext cx="733583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2400" b="1" dirty="0">
                <a:solidFill>
                  <a:prstClr val="black"/>
                </a:solidFill>
                <a:latin typeface="Calibri Light" panose="020F0302020204030204" pitchFamily="34" charset="0"/>
                <a:cs typeface="Helvetica" panose="020B0604020202020204" pitchFamily="34" charset="0"/>
              </a:rPr>
              <a:t>Likelihood of a large-scale biological weapons attack to occur within the next 10 years </a:t>
            </a:r>
          </a:p>
        </p:txBody>
      </p:sp>
    </p:spTree>
    <p:extLst>
      <p:ext uri="{BB962C8B-B14F-4D97-AF65-F5344CB8AC3E}">
        <p14:creationId xmlns:p14="http://schemas.microsoft.com/office/powerpoint/2010/main" val="93026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Most and Least Likely 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2800" dirty="0"/>
              <a:t>Wide range of opinions, with some significant findings:</a:t>
            </a:r>
          </a:p>
          <a:p>
            <a:pPr lvl="1"/>
            <a:r>
              <a:rPr lang="en-US" altLang="en-US" sz="2400" dirty="0"/>
              <a:t>State bioweapons use thought to be significantly less likely than non-state or terrorist use (p&lt;0.001)</a:t>
            </a:r>
          </a:p>
          <a:p>
            <a:pPr lvl="2"/>
            <a:r>
              <a:rPr lang="en-US" altLang="en-US" sz="2000" dirty="0"/>
              <a:t>Particularly overt use by a state actor</a:t>
            </a:r>
          </a:p>
          <a:p>
            <a:pPr lvl="1"/>
            <a:r>
              <a:rPr lang="en-US" altLang="en-US" sz="2400" dirty="0" smtClean="0"/>
              <a:t>According to our study religious extremists, politically motivated (</a:t>
            </a:r>
            <a:r>
              <a:rPr lang="en-US" altLang="en-US" sz="2400" dirty="0"/>
              <a:t>right and left </a:t>
            </a:r>
            <a:r>
              <a:rPr lang="en-US" altLang="en-US" sz="2400" dirty="0" smtClean="0"/>
              <a:t>wing) individuals and organizations, and </a:t>
            </a:r>
            <a:r>
              <a:rPr lang="en-US" altLang="en-US" sz="2400" dirty="0"/>
              <a:t>disgruntled individuals </a:t>
            </a:r>
            <a:r>
              <a:rPr lang="en-US" altLang="en-US" sz="2400" dirty="0" smtClean="0"/>
              <a:t>were considered to be potential perpetrators of future biological attacks</a:t>
            </a:r>
            <a:endParaRPr lang="en-US" alt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3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 on the </a:t>
            </a:r>
            <a:br>
              <a:rPr lang="en-US" smtClean="0"/>
            </a:br>
            <a:r>
              <a:rPr lang="en-US" smtClean="0"/>
              <a:t>UPMC Center for Health Security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History, Mission, Examples of 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3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060456"/>
              </p:ext>
            </p:extLst>
          </p:nvPr>
        </p:nvGraphicFramePr>
        <p:xfrm>
          <a:off x="381000" y="1828800"/>
          <a:ext cx="7667812" cy="434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61416" y="685800"/>
            <a:ext cx="7467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cap="none" dirty="0" smtClean="0">
                <a:latin typeface="Calibri Light" panose="020F0302020204030204" pitchFamily="34" charset="0"/>
              </a:rPr>
              <a:t>Likelihood that a biological agent will be used as a weapon in the next 10 years</a:t>
            </a:r>
          </a:p>
        </p:txBody>
      </p:sp>
    </p:spTree>
    <p:extLst>
      <p:ext uri="{BB962C8B-B14F-4D97-AF65-F5344CB8AC3E}">
        <p14:creationId xmlns:p14="http://schemas.microsoft.com/office/powerpoint/2010/main" val="409301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and Public Health Preparedness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Preparing to respond to a biological crisis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7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Preparedness for Public Health Emergencies in the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Efforts at </a:t>
            </a:r>
            <a:r>
              <a:rPr lang="en-US" dirty="0" smtClean="0"/>
              <a:t>the national, </a:t>
            </a:r>
            <a:r>
              <a:rPr lang="en-US" dirty="0" smtClean="0"/>
              <a:t>state, and local levels to prepare to protect the health of the public following epidemics, natural disasters, and terrorism</a:t>
            </a:r>
          </a:p>
          <a:p>
            <a:r>
              <a:rPr lang="en-US" dirty="0" smtClean="0"/>
              <a:t>Federal </a:t>
            </a:r>
            <a:r>
              <a:rPr lang="en-US" dirty="0" smtClean="0"/>
              <a:t>(national) government roles</a:t>
            </a:r>
            <a:endParaRPr lang="en-US" dirty="0" smtClean="0"/>
          </a:p>
          <a:p>
            <a:pPr lvl="1"/>
            <a:r>
              <a:rPr lang="en-US" dirty="0" smtClean="0"/>
              <a:t>Provide scientific guidance, funding, technical assistance during health emergencies</a:t>
            </a:r>
          </a:p>
          <a:p>
            <a:pPr lvl="1"/>
            <a:r>
              <a:rPr lang="en-US" dirty="0" smtClean="0"/>
              <a:t>Two major funding streams: CDC for public health agencies; HHS </a:t>
            </a:r>
            <a:r>
              <a:rPr lang="en-US" dirty="0" err="1" smtClean="0"/>
              <a:t>Asst</a:t>
            </a:r>
            <a:r>
              <a:rPr lang="en-US" dirty="0" smtClean="0"/>
              <a:t> Sec for Preparedness and Response (ASPR) for hospitals</a:t>
            </a:r>
          </a:p>
          <a:p>
            <a:r>
              <a:rPr lang="en-US" dirty="0" smtClean="0"/>
              <a:t>State and local roles:  </a:t>
            </a:r>
          </a:p>
          <a:p>
            <a:pPr lvl="1"/>
            <a:r>
              <a:rPr lang="en-US" dirty="0" smtClean="0"/>
              <a:t>On the ground preparations and response: epidemiology, surveillance, risk assessment, public communication, emergency vaccination programs, hospital care, etc.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8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Level Public Health Preparedness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Informed by risk assessment, the Federal government has the responsibility for stockpiling medical countermeasures (MCMs)</a:t>
            </a:r>
          </a:p>
          <a:p>
            <a:pPr lvl="1"/>
            <a:r>
              <a:rPr lang="en-US" dirty="0" smtClean="0"/>
              <a:t>Vaccines, drugs, diagnostics, and sometimes medical devices such as ventilators</a:t>
            </a:r>
          </a:p>
          <a:p>
            <a:pPr lvl="1"/>
            <a:r>
              <a:rPr lang="en-US" dirty="0" smtClean="0"/>
              <a:t>The national government invests strategically in advancing development of MCMs</a:t>
            </a:r>
          </a:p>
          <a:p>
            <a:pPr lvl="2"/>
            <a:r>
              <a:rPr lang="en-US" dirty="0" smtClean="0"/>
              <a:t>Often there is no commercial market </a:t>
            </a:r>
          </a:p>
          <a:p>
            <a:pPr lvl="2"/>
            <a:r>
              <a:rPr lang="en-US" dirty="0" smtClean="0"/>
              <a:t>The government is a guaranteed buyer, and provides funding through advanced development </a:t>
            </a:r>
          </a:p>
          <a:p>
            <a:pPr lvl="2"/>
            <a:r>
              <a:rPr lang="en-US" dirty="0" smtClean="0"/>
              <a:t>MCMs are then stockpiled and stored in the event they are needed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Ebola vaccines were being worked on by the NIH and Department of Defense</a:t>
            </a:r>
          </a:p>
          <a:p>
            <a:pPr lvl="2"/>
            <a:r>
              <a:rPr lang="en-US" dirty="0" smtClean="0"/>
              <a:t>They were developed for biodefense, but brought through clinical trials during the outbreak in West Africa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9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and Local Public Health Preparedness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US, state and local public health agencies are tasked with preparing for epidemics and disasters</a:t>
            </a:r>
          </a:p>
          <a:p>
            <a:r>
              <a:rPr lang="en-US" dirty="0" smtClean="0"/>
              <a:t>They take the lead in a number of areas:</a:t>
            </a:r>
          </a:p>
          <a:p>
            <a:pPr lvl="1"/>
            <a:r>
              <a:rPr lang="en-US" dirty="0" smtClean="0"/>
              <a:t>Surveillance for outbreaks and attacks</a:t>
            </a:r>
          </a:p>
          <a:p>
            <a:pPr lvl="2"/>
            <a:r>
              <a:rPr lang="en-US" dirty="0" smtClean="0"/>
              <a:t>Traditional surveillance and disease reporting</a:t>
            </a:r>
          </a:p>
          <a:p>
            <a:pPr lvl="2"/>
            <a:r>
              <a:rPr lang="en-US" dirty="0" err="1" smtClean="0"/>
              <a:t>Syndromic</a:t>
            </a:r>
            <a:r>
              <a:rPr lang="en-US" dirty="0" smtClean="0"/>
              <a:t> surveillance</a:t>
            </a:r>
          </a:p>
          <a:p>
            <a:pPr lvl="2"/>
            <a:r>
              <a:rPr lang="en-US" dirty="0" smtClean="0"/>
              <a:t>Environmental surveillance – </a:t>
            </a:r>
            <a:r>
              <a:rPr lang="en-US" dirty="0" err="1" smtClean="0"/>
              <a:t>BioWatch</a:t>
            </a:r>
            <a:endParaRPr lang="en-US" dirty="0" smtClean="0"/>
          </a:p>
          <a:p>
            <a:pPr lvl="1"/>
            <a:r>
              <a:rPr lang="en-US" dirty="0" smtClean="0"/>
              <a:t>Planning for response – pandemics and bioterrorism</a:t>
            </a:r>
          </a:p>
          <a:p>
            <a:pPr lvl="1"/>
            <a:r>
              <a:rPr lang="en-US" dirty="0" smtClean="0"/>
              <a:t>Response:</a:t>
            </a:r>
          </a:p>
          <a:p>
            <a:pPr lvl="2"/>
            <a:r>
              <a:rPr lang="en-US" dirty="0" smtClean="0"/>
              <a:t>Medical countermeasures dispensing </a:t>
            </a:r>
          </a:p>
          <a:p>
            <a:pPr lvl="2"/>
            <a:r>
              <a:rPr lang="en-US" dirty="0" smtClean="0"/>
              <a:t>Coordination of regional medical care</a:t>
            </a:r>
          </a:p>
          <a:p>
            <a:pPr lvl="2"/>
            <a:r>
              <a:rPr lang="en-US" dirty="0" smtClean="0"/>
              <a:t>Quarantine and contact tracing</a:t>
            </a:r>
          </a:p>
          <a:p>
            <a:pPr lvl="2"/>
            <a:r>
              <a:rPr lang="en-US" dirty="0" smtClean="0"/>
              <a:t>Allocating scarce medical resources such as vaccines or </a:t>
            </a:r>
            <a:r>
              <a:rPr lang="en-US" dirty="0" err="1" smtClean="0"/>
              <a:t>ventillators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9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Preparedness and Response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alphaModFix amt="13000"/>
          </a:blip>
          <a:srcRect t="7346" b="7346"/>
          <a:stretch>
            <a:fillRect/>
          </a:stretch>
        </p:blipFill>
        <p:spPr>
          <a:xfrm>
            <a:off x="533400" y="1447800"/>
            <a:ext cx="7701109" cy="50261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524000"/>
            <a:ext cx="7772400" cy="487375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Hospitals are at the front lines of response to epidemics and disasters</a:t>
            </a:r>
          </a:p>
          <a:p>
            <a:pPr lvl="1"/>
            <a:r>
              <a:rPr lang="en-US" dirty="0" smtClean="0"/>
              <a:t>Astute clinicians are often the first to recognize a biological event</a:t>
            </a:r>
          </a:p>
          <a:p>
            <a:pPr lvl="1"/>
            <a:r>
              <a:rPr lang="en-US" dirty="0" smtClean="0"/>
              <a:t>The healthcare system can become overwhelmed in a large event (either natural or intentional)</a:t>
            </a:r>
          </a:p>
          <a:p>
            <a:r>
              <a:rPr lang="en-US" dirty="0" smtClean="0"/>
              <a:t>In order to better prepare to respond to epidemics and disasters</a:t>
            </a:r>
          </a:p>
          <a:p>
            <a:pPr lvl="1"/>
            <a:r>
              <a:rPr lang="en-US" dirty="0" smtClean="0"/>
              <a:t>Healthcare coalitions have formed </a:t>
            </a:r>
          </a:p>
          <a:p>
            <a:pPr lvl="2"/>
            <a:r>
              <a:rPr lang="en-US" dirty="0" smtClean="0"/>
              <a:t>Public health agency at the center</a:t>
            </a:r>
          </a:p>
          <a:p>
            <a:pPr lvl="2"/>
            <a:r>
              <a:rPr lang="en-US" dirty="0" smtClean="0"/>
              <a:t>Multiple hospitals</a:t>
            </a:r>
          </a:p>
          <a:p>
            <a:pPr lvl="2"/>
            <a:r>
              <a:rPr lang="en-US" dirty="0" smtClean="0"/>
              <a:t>Outpatient facilities</a:t>
            </a:r>
          </a:p>
          <a:p>
            <a:pPr lvl="2"/>
            <a:r>
              <a:rPr lang="en-US" dirty="0" smtClean="0"/>
              <a:t>Emergency management agencies</a:t>
            </a:r>
          </a:p>
          <a:p>
            <a:pPr lvl="1"/>
            <a:r>
              <a:rPr lang="en-US" dirty="0" smtClean="0"/>
              <a:t>Together, these regional coalitions are better able to plan for and handle large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Coalitions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5753" b="5753"/>
          <a:stretch>
            <a:fillRect/>
          </a:stretch>
        </p:blipFill>
        <p:spPr>
          <a:xfrm>
            <a:off x="457200" y="2209800"/>
            <a:ext cx="4511812" cy="29446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600199"/>
            <a:ext cx="4165711" cy="238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6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Preparedness and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WHO is currently undergoing reforms in response to Ebola</a:t>
            </a:r>
          </a:p>
          <a:p>
            <a:pPr lvl="1"/>
            <a:r>
              <a:rPr lang="en-US" dirty="0" smtClean="0"/>
              <a:t>Ring fenced funding (earmarked for emergencies)</a:t>
            </a:r>
          </a:p>
          <a:p>
            <a:pPr lvl="1"/>
            <a:r>
              <a:rPr lang="en-US" dirty="0" smtClean="0"/>
              <a:t>Streamlining the organization to improve emergency response capabilities</a:t>
            </a:r>
          </a:p>
          <a:p>
            <a:pPr lvl="1"/>
            <a:r>
              <a:rPr lang="en-US" dirty="0" smtClean="0"/>
              <a:t>Developing a global health emergency response workforce</a:t>
            </a:r>
          </a:p>
          <a:p>
            <a:r>
              <a:rPr lang="en-US" dirty="0" smtClean="0"/>
              <a:t>These reforms, if enacted, will help with both naturally occurring and intentionally caused outbreaks</a:t>
            </a:r>
          </a:p>
          <a:p>
            <a:r>
              <a:rPr lang="en-US" dirty="0" smtClean="0"/>
              <a:t>The Global Health Security Agenda is also working in 50 nations to develop:</a:t>
            </a:r>
          </a:p>
          <a:p>
            <a:pPr lvl="1"/>
            <a:r>
              <a:rPr lang="en-US" dirty="0" err="1" smtClean="0"/>
              <a:t>Biosurveillance</a:t>
            </a:r>
            <a:r>
              <a:rPr lang="en-US" dirty="0" smtClean="0"/>
              <a:t> </a:t>
            </a:r>
            <a:r>
              <a:rPr lang="en-US" dirty="0" smtClean="0"/>
              <a:t>systems</a:t>
            </a:r>
            <a:endParaRPr lang="en-US" dirty="0" smtClean="0"/>
          </a:p>
          <a:p>
            <a:pPr lvl="1"/>
            <a:r>
              <a:rPr lang="en-US" dirty="0" smtClean="0"/>
              <a:t>Biosecurity and biosafety</a:t>
            </a:r>
          </a:p>
          <a:p>
            <a:pPr lvl="1"/>
            <a:r>
              <a:rPr lang="en-US" dirty="0" smtClean="0"/>
              <a:t>Preparedness and response capabilities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Next Generation of BWC/Biosecurity Experts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21" y="3127375"/>
            <a:ext cx="4791046" cy="31972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 descr="header.jpg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" y="1846739"/>
            <a:ext cx="6912293" cy="10198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34852" y="3295650"/>
            <a:ext cx="21607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Fellows learn about the field of biosecurity broadly, engage with their peers and meet experts and leaders in the field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68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Thank You!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b="1" dirty="0" smtClean="0"/>
              <a:t>Contact information:</a:t>
            </a:r>
            <a:endParaRPr lang="en-US" sz="2800" b="1" dirty="0"/>
          </a:p>
          <a:p>
            <a:pPr marL="0" indent="0" algn="ctr">
              <a:buNone/>
            </a:pPr>
            <a:r>
              <a:rPr lang="en-US" dirty="0" smtClean="0"/>
              <a:t>Crystal R. Boddie, MPH</a:t>
            </a:r>
            <a:br>
              <a:rPr lang="en-US" dirty="0" smtClean="0"/>
            </a:br>
            <a:r>
              <a:rPr lang="en-US" dirty="0" smtClean="0"/>
              <a:t>Senior Associate</a:t>
            </a:r>
            <a:br>
              <a:rPr lang="en-US" dirty="0" smtClean="0"/>
            </a:br>
            <a:r>
              <a:rPr lang="en-US" dirty="0" smtClean="0"/>
              <a:t>UPMC Center for Health Security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3"/>
              </a:rPr>
              <a:t>boddiecr@upmc.edu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1-443-573-4528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www.upmchealthsecurity.org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0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Background: UPMC Center for Health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Founded by DA Henderson in 1998.</a:t>
            </a:r>
          </a:p>
          <a:p>
            <a:pPr lvl="1"/>
            <a:r>
              <a:rPr lang="en-US" dirty="0" smtClean="0"/>
              <a:t>Dr. Henderson led the World Health Organization’s global smallpox eradication campaign from 1966-1977.</a:t>
            </a:r>
          </a:p>
          <a:p>
            <a:pPr lvl="1"/>
            <a:r>
              <a:rPr lang="en-US" dirty="0" smtClean="0"/>
              <a:t>Concerned that the threat of bioterrorism was not familiar to public health and infectious disease communities, and that medical, scientific, and public health expertise was missing in planning.</a:t>
            </a:r>
          </a:p>
          <a:p>
            <a:pPr lvl="1"/>
            <a:r>
              <a:rPr lang="en-US" dirty="0" smtClean="0"/>
              <a:t>Initially at Johns Hopkins University, then moved to UPMC in 2003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Works to protect people from epidemics and disasters and to ensure resilient communities</a:t>
            </a:r>
          </a:p>
          <a:p>
            <a:endParaRPr lang="en-US" dirty="0" smtClean="0"/>
          </a:p>
          <a:p>
            <a:r>
              <a:rPr lang="en-US" dirty="0" smtClean="0"/>
              <a:t>Is a mission-driven, non-profit organization known for independent research and policy contributions to public health preparedness, response, and recovery issues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8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the Center Conducts its 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1" descr="slide9_v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84300"/>
            <a:ext cx="2409825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873752"/>
          </a:xfrm>
        </p:spPr>
        <p:txBody>
          <a:bodyPr/>
          <a:lstStyle/>
          <a:p>
            <a:r>
              <a:rPr lang="en-US" altLang="en-US" dirty="0" smtClean="0"/>
              <a:t>Research and analysis on key health security issues</a:t>
            </a:r>
          </a:p>
          <a:p>
            <a:r>
              <a:rPr lang="en-US" altLang="en-US" dirty="0" smtClean="0"/>
              <a:t>Provide strategic recommendations during health crises</a:t>
            </a:r>
          </a:p>
          <a:p>
            <a:r>
              <a:rPr lang="en-US" altLang="en-US" dirty="0" smtClean="0"/>
              <a:t>Convene working groups and conferences to stimulate new thinking</a:t>
            </a:r>
          </a:p>
          <a:p>
            <a:r>
              <a:rPr lang="en-US" altLang="en-US" dirty="0" smtClean="0"/>
              <a:t>Communicate regularly with policy making community</a:t>
            </a:r>
          </a:p>
        </p:txBody>
      </p:sp>
      <p:pic>
        <p:nvPicPr>
          <p:cNvPr id="9" name="Picture 3" descr="slide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2209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Documents and Settings\ingltv\Desktop\hm_nu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3733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40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Major Areas of Domestic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err="1"/>
              <a:t>Biosurveillance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dirty="0" smtClean="0"/>
              <a:t>Informal </a:t>
            </a:r>
            <a:r>
              <a:rPr lang="en-US" sz="1800" dirty="0"/>
              <a:t>White House resource</a:t>
            </a:r>
          </a:p>
          <a:p>
            <a:pPr lvl="1"/>
            <a:r>
              <a:rPr lang="en-US" sz="1600" dirty="0"/>
              <a:t>Convened groups to provide input to White House on series of issues: e.g., disease surveillance, US readiness for MERS, major new public health threats that deserve national attention, AMR, global health security</a:t>
            </a:r>
          </a:p>
          <a:p>
            <a:r>
              <a:rPr lang="en-US" sz="1800" dirty="0"/>
              <a:t>Biosecurity &amp; biosafety</a:t>
            </a:r>
          </a:p>
          <a:p>
            <a:pPr lvl="1"/>
            <a:r>
              <a:rPr lang="en-US" sz="1600" dirty="0"/>
              <a:t>Evaluate national security and public health implications of new technologies </a:t>
            </a:r>
          </a:p>
          <a:p>
            <a:pPr lvl="1"/>
            <a:r>
              <a:rPr lang="en-US" sz="1600" dirty="0"/>
              <a:t>Laboratory safety </a:t>
            </a:r>
          </a:p>
          <a:p>
            <a:r>
              <a:rPr lang="en-US" sz="1800" dirty="0"/>
              <a:t>Emergency health communications</a:t>
            </a:r>
          </a:p>
          <a:p>
            <a:pPr lvl="1"/>
            <a:r>
              <a:rPr lang="en-US" sz="1600" dirty="0"/>
              <a:t>Advising on how best to design risk communications during emergencies</a:t>
            </a:r>
          </a:p>
          <a:p>
            <a:r>
              <a:rPr lang="en-US" sz="1800" dirty="0"/>
              <a:t>Hospital disaster preparedness</a:t>
            </a:r>
          </a:p>
          <a:p>
            <a:pPr lvl="1"/>
            <a:r>
              <a:rPr lang="en-US" sz="1600" dirty="0"/>
              <a:t>Hospital preparedness for pandemics and mass casualties </a:t>
            </a:r>
          </a:p>
          <a:p>
            <a:pPr lvl="1"/>
            <a:r>
              <a:rPr lang="en-US" sz="1600" dirty="0"/>
              <a:t>Planning on how best to manage scarce resources in a crisis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0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 of International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/>
              <a:t>Assessed Taiwan’s public health preparedness programs for </a:t>
            </a:r>
            <a:r>
              <a:rPr lang="en-US" altLang="en-US" dirty="0" err="1"/>
              <a:t>MoH</a:t>
            </a:r>
            <a:endParaRPr lang="en-US" altLang="en-US" dirty="0"/>
          </a:p>
          <a:p>
            <a:r>
              <a:rPr lang="en-US" altLang="en-US" dirty="0"/>
              <a:t>Multilateral biosecurity dialogue involving US, Singapore, Malaysia, Indonesia</a:t>
            </a:r>
          </a:p>
          <a:p>
            <a:r>
              <a:rPr lang="en-US" altLang="en-US" dirty="0"/>
              <a:t>New US-India biosecurity dialogue starting in 2016</a:t>
            </a:r>
          </a:p>
          <a:p>
            <a:r>
              <a:rPr lang="en-US" altLang="en-US" dirty="0"/>
              <a:t>Provided invited comments to Kuwait on its national MERS preparedness plans</a:t>
            </a:r>
          </a:p>
          <a:p>
            <a:r>
              <a:rPr lang="en-US" altLang="en-US" dirty="0"/>
              <a:t>Convened gathering of health officials from US and China for international dialogue on epidemic preparedness</a:t>
            </a:r>
          </a:p>
          <a:p>
            <a:r>
              <a:rPr lang="en-US" altLang="en-US" dirty="0"/>
              <a:t>Hosted Kingdom of Saudi Arabia Deputy Minister of Health to discuss MERS outbreak with US public health community</a:t>
            </a:r>
          </a:p>
          <a:p>
            <a:r>
              <a:rPr lang="en-US" altLang="en-US" dirty="0"/>
              <a:t>For the UK Home Office and the US DoD and Department of Homeland Security, prepared an assessment of the security implications of new advances in biology</a:t>
            </a:r>
          </a:p>
          <a:p>
            <a:r>
              <a:rPr lang="en-US" altLang="en-US" dirty="0"/>
              <a:t>Worked with Swedish Civil Contingencies Agency and hosted expert session on integrated risk assessment methodologies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4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Support for Global Health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support ongoing implementation of the BWC, the WHO IHRs, and the aims of the Global Health Security Agenda (GHSA) through:</a:t>
            </a:r>
          </a:p>
          <a:p>
            <a:pPr lvl="1"/>
            <a:r>
              <a:rPr lang="en-US" dirty="0" smtClean="0"/>
              <a:t>Health Care System Strengthening</a:t>
            </a:r>
          </a:p>
          <a:p>
            <a:pPr lvl="2"/>
            <a:r>
              <a:rPr lang="en-US" dirty="0"/>
              <a:t>Diagnostic capacity</a:t>
            </a:r>
          </a:p>
          <a:p>
            <a:pPr lvl="2"/>
            <a:r>
              <a:rPr lang="en-US" dirty="0" smtClean="0"/>
              <a:t>Treatment capacity</a:t>
            </a:r>
          </a:p>
          <a:p>
            <a:pPr lvl="1"/>
            <a:r>
              <a:rPr lang="en-US" dirty="0" smtClean="0"/>
              <a:t>Public Health System Strengthening</a:t>
            </a:r>
          </a:p>
          <a:p>
            <a:pPr lvl="2"/>
            <a:r>
              <a:rPr lang="en-US" dirty="0" err="1" smtClean="0"/>
              <a:t>Biosurveillance</a:t>
            </a:r>
            <a:endParaRPr lang="en-US" dirty="0" smtClean="0"/>
          </a:p>
          <a:p>
            <a:pPr lvl="2"/>
            <a:r>
              <a:rPr lang="en-US" dirty="0" smtClean="0"/>
              <a:t>Epidemiologic response capacity</a:t>
            </a:r>
          </a:p>
          <a:p>
            <a:pPr lvl="1"/>
            <a:r>
              <a:rPr lang="en-US" dirty="0" smtClean="0"/>
              <a:t>Improvements in Biosecurity and Biosafety</a:t>
            </a:r>
          </a:p>
          <a:p>
            <a:pPr lvl="1"/>
            <a:r>
              <a:rPr lang="en-US" dirty="0" smtClean="0"/>
              <a:t>Increased International Scientific Exchange</a:t>
            </a:r>
          </a:p>
          <a:p>
            <a:pPr lvl="2"/>
            <a:r>
              <a:rPr lang="en-US" dirty="0" smtClean="0"/>
              <a:t>To understand and address biological threats (natural and intentional)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6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Risk 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Biological </a:t>
            </a:r>
            <a:r>
              <a:rPr lang="en-US" dirty="0" smtClean="0"/>
              <a:t>Weapons Use and Emerging Infectious Diseases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0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Context of the BWC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Risks from misuse of biological agents as weapons are </a:t>
            </a:r>
            <a:r>
              <a:rPr lang="en-US" dirty="0" smtClean="0"/>
              <a:t>present</a:t>
            </a:r>
            <a:endParaRPr lang="en-US" dirty="0" smtClean="0"/>
          </a:p>
          <a:p>
            <a:r>
              <a:rPr lang="en-US" dirty="0" smtClean="0"/>
              <a:t>The BWC is </a:t>
            </a:r>
            <a:r>
              <a:rPr lang="en-US" dirty="0" smtClean="0"/>
              <a:t>important for minimizing </a:t>
            </a:r>
            <a:r>
              <a:rPr lang="en-US" dirty="0" smtClean="0"/>
              <a:t>those risks</a:t>
            </a:r>
          </a:p>
          <a:p>
            <a:pPr lvl="1"/>
            <a:r>
              <a:rPr lang="en-US" dirty="0" smtClean="0"/>
              <a:t>Non-proliferation </a:t>
            </a:r>
          </a:p>
          <a:p>
            <a:pPr lvl="1"/>
            <a:r>
              <a:rPr lang="en-US" dirty="0" smtClean="0"/>
              <a:t>Norms-setting</a:t>
            </a:r>
          </a:p>
          <a:p>
            <a:pPr lvl="1"/>
            <a:r>
              <a:rPr lang="en-US" dirty="0" smtClean="0"/>
              <a:t>International guidelines and standards</a:t>
            </a:r>
          </a:p>
          <a:p>
            <a:r>
              <a:rPr lang="en-US" dirty="0" smtClean="0"/>
              <a:t>Prevention </a:t>
            </a:r>
            <a:r>
              <a:rPr lang="en-US" dirty="0" smtClean="0"/>
              <a:t>is what we strive for</a:t>
            </a:r>
            <a:endParaRPr lang="en-US" dirty="0" smtClean="0"/>
          </a:p>
          <a:p>
            <a:pPr lvl="1"/>
            <a:r>
              <a:rPr lang="en-US" dirty="0" smtClean="0"/>
              <a:t>It cannot be assured 100%</a:t>
            </a:r>
          </a:p>
          <a:p>
            <a:r>
              <a:rPr lang="en-US" dirty="0" smtClean="0"/>
              <a:t>Preparedness and Response are also critical should prevention fail</a:t>
            </a:r>
          </a:p>
          <a:p>
            <a:pPr lvl="1"/>
            <a:r>
              <a:rPr lang="en-US" dirty="0" smtClean="0"/>
              <a:t>Strides made in prep and </a:t>
            </a:r>
            <a:r>
              <a:rPr lang="en-US" dirty="0" err="1" smtClean="0"/>
              <a:t>resp</a:t>
            </a:r>
            <a:r>
              <a:rPr lang="en-US" dirty="0" smtClean="0"/>
              <a:t> also help with natural events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1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3550</TotalTime>
  <Words>1670</Words>
  <Application>Microsoft Macintosh PowerPoint</Application>
  <PresentationFormat>On-screen Show (4:3)</PresentationFormat>
  <Paragraphs>234</Paragraphs>
  <Slides>29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Oriel</vt:lpstr>
      <vt:lpstr>Excel.Chart.8</vt:lpstr>
      <vt:lpstr>Biological Risk Assessment, Preparedness, and Response</vt:lpstr>
      <vt:lpstr>Background on the  UPMC Center for Health Security</vt:lpstr>
      <vt:lpstr>Background: UPMC Center for Health Security</vt:lpstr>
      <vt:lpstr>How the Center Conducts its Work</vt:lpstr>
      <vt:lpstr>Major Areas of Domestic Work</vt:lpstr>
      <vt:lpstr>Examples of International Work</vt:lpstr>
      <vt:lpstr>Support for Global Health Security</vt:lpstr>
      <vt:lpstr>Biological Risk Assessment</vt:lpstr>
      <vt:lpstr>In the Context of the BWC</vt:lpstr>
      <vt:lpstr>Prevention Is Difficult</vt:lpstr>
      <vt:lpstr>Biological Agents Everywhere</vt:lpstr>
      <vt:lpstr>Biological Agents Everywhere</vt:lpstr>
      <vt:lpstr>Importance of Risk Assessment</vt:lpstr>
      <vt:lpstr>PowerPoint Presentation</vt:lpstr>
      <vt:lpstr>Semi-Quantitative Approach to Assessing the Bioweapons Threat</vt:lpstr>
      <vt:lpstr>PowerPoint Presentation</vt:lpstr>
      <vt:lpstr>About the Study</vt:lpstr>
      <vt:lpstr>PowerPoint Presentation</vt:lpstr>
      <vt:lpstr>Most and Least Likely Actors</vt:lpstr>
      <vt:lpstr>PowerPoint Presentation</vt:lpstr>
      <vt:lpstr>Health Care and Public Health Preparedness</vt:lpstr>
      <vt:lpstr>Preparedness for Public Health Emergencies in the US</vt:lpstr>
      <vt:lpstr>National Level Public Health Preparedness</vt:lpstr>
      <vt:lpstr>State and Local Public Health Preparedness</vt:lpstr>
      <vt:lpstr>Healthcare Preparedness and Response</vt:lpstr>
      <vt:lpstr>Healthcare Coalitions</vt:lpstr>
      <vt:lpstr>Global Preparedness and Response</vt:lpstr>
      <vt:lpstr>Building the Next Generation of BWC/Biosecurity Experts</vt:lpstr>
      <vt:lpstr>Thank You!</vt:lpstr>
    </vt:vector>
  </TitlesOfParts>
  <Company>UPMC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GHSA Biosafety and Biosecurity</dc:title>
  <dc:creator>Gronvall, Gigi Kwik</dc:creator>
  <cp:lastModifiedBy>Crystal Boddie</cp:lastModifiedBy>
  <cp:revision>96</cp:revision>
  <cp:lastPrinted>2016-03-28T19:49:11Z</cp:lastPrinted>
  <dcterms:created xsi:type="dcterms:W3CDTF">2016-03-02T16:23:49Z</dcterms:created>
  <dcterms:modified xsi:type="dcterms:W3CDTF">2016-03-30T20:26:12Z</dcterms:modified>
</cp:coreProperties>
</file>